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0"/>
  </p:notesMasterIdLst>
  <p:sldIdLst>
    <p:sldId id="264" r:id="rId2"/>
    <p:sldId id="296" r:id="rId3"/>
    <p:sldId id="302" r:id="rId4"/>
    <p:sldId id="265" r:id="rId5"/>
    <p:sldId id="257" r:id="rId6"/>
    <p:sldId id="299" r:id="rId7"/>
    <p:sldId id="300" r:id="rId8"/>
    <p:sldId id="301" r:id="rId9"/>
    <p:sldId id="258" r:id="rId10"/>
    <p:sldId id="303" r:id="rId11"/>
    <p:sldId id="259" r:id="rId12"/>
    <p:sldId id="261" r:id="rId13"/>
    <p:sldId id="262" r:id="rId14"/>
    <p:sldId id="305" r:id="rId15"/>
    <p:sldId id="260" r:id="rId16"/>
    <p:sldId id="263" r:id="rId17"/>
    <p:sldId id="266" r:id="rId18"/>
    <p:sldId id="298" r:id="rId19"/>
    <p:sldId id="306" r:id="rId20"/>
    <p:sldId id="267" r:id="rId21"/>
    <p:sldId id="308" r:id="rId22"/>
    <p:sldId id="268" r:id="rId23"/>
    <p:sldId id="272" r:id="rId24"/>
    <p:sldId id="269" r:id="rId25"/>
    <p:sldId id="270" r:id="rId26"/>
    <p:sldId id="307" r:id="rId27"/>
    <p:sldId id="271" r:id="rId28"/>
    <p:sldId id="274" r:id="rId29"/>
    <p:sldId id="273" r:id="rId30"/>
    <p:sldId id="275" r:id="rId31"/>
    <p:sldId id="277" r:id="rId32"/>
    <p:sldId id="276" r:id="rId33"/>
    <p:sldId id="294" r:id="rId34"/>
    <p:sldId id="278" r:id="rId35"/>
    <p:sldId id="279" r:id="rId36"/>
    <p:sldId id="282" r:id="rId37"/>
    <p:sldId id="281" r:id="rId38"/>
    <p:sldId id="283" r:id="rId39"/>
    <p:sldId id="280" r:id="rId40"/>
    <p:sldId id="284" r:id="rId41"/>
    <p:sldId id="285" r:id="rId42"/>
    <p:sldId id="286" r:id="rId43"/>
    <p:sldId id="287" r:id="rId44"/>
    <p:sldId id="295" r:id="rId45"/>
    <p:sldId id="288" r:id="rId46"/>
    <p:sldId id="311" r:id="rId47"/>
    <p:sldId id="309" r:id="rId48"/>
    <p:sldId id="289" r:id="rId49"/>
    <p:sldId id="290" r:id="rId50"/>
    <p:sldId id="310" r:id="rId51"/>
    <p:sldId id="314" r:id="rId52"/>
    <p:sldId id="313" r:id="rId53"/>
    <p:sldId id="292" r:id="rId54"/>
    <p:sldId id="317" r:id="rId55"/>
    <p:sldId id="293" r:id="rId56"/>
    <p:sldId id="319" r:id="rId57"/>
    <p:sldId id="297" r:id="rId58"/>
    <p:sldId id="304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B1E343F-F4A8-4E71-A8B3-EEBD1B844EFF}">
          <p14:sldIdLst>
            <p14:sldId id="264"/>
            <p14:sldId id="296"/>
            <p14:sldId id="302"/>
            <p14:sldId id="265"/>
            <p14:sldId id="257"/>
            <p14:sldId id="299"/>
            <p14:sldId id="300"/>
            <p14:sldId id="301"/>
            <p14:sldId id="258"/>
            <p14:sldId id="303"/>
            <p14:sldId id="259"/>
            <p14:sldId id="261"/>
            <p14:sldId id="262"/>
            <p14:sldId id="305"/>
            <p14:sldId id="260"/>
            <p14:sldId id="263"/>
            <p14:sldId id="266"/>
            <p14:sldId id="298"/>
            <p14:sldId id="306"/>
            <p14:sldId id="267"/>
            <p14:sldId id="308"/>
            <p14:sldId id="268"/>
            <p14:sldId id="272"/>
            <p14:sldId id="269"/>
            <p14:sldId id="270"/>
            <p14:sldId id="307"/>
            <p14:sldId id="271"/>
            <p14:sldId id="274"/>
            <p14:sldId id="273"/>
            <p14:sldId id="275"/>
            <p14:sldId id="277"/>
            <p14:sldId id="276"/>
            <p14:sldId id="294"/>
            <p14:sldId id="278"/>
            <p14:sldId id="279"/>
            <p14:sldId id="282"/>
            <p14:sldId id="281"/>
            <p14:sldId id="283"/>
            <p14:sldId id="280"/>
            <p14:sldId id="284"/>
            <p14:sldId id="285"/>
            <p14:sldId id="286"/>
            <p14:sldId id="287"/>
            <p14:sldId id="295"/>
          </p14:sldIdLst>
        </p14:section>
        <p14:section name="Untitled Section" id="{4040D2C8-05F3-4627-9C43-BBFA9F74E3D0}">
          <p14:sldIdLst>
            <p14:sldId id="288"/>
            <p14:sldId id="311"/>
            <p14:sldId id="309"/>
            <p14:sldId id="289"/>
            <p14:sldId id="290"/>
            <p14:sldId id="310"/>
            <p14:sldId id="314"/>
            <p14:sldId id="313"/>
            <p14:sldId id="292"/>
            <p14:sldId id="317"/>
            <p14:sldId id="293"/>
            <p14:sldId id="319"/>
            <p14:sldId id="297"/>
            <p14:sldId id="30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00" autoAdjust="0"/>
    <p:restoredTop sz="94757" autoAdjust="0"/>
  </p:normalViewPr>
  <p:slideViewPr>
    <p:cSldViewPr>
      <p:cViewPr varScale="1">
        <p:scale>
          <a:sx n="65" d="100"/>
          <a:sy n="65" d="100"/>
        </p:scale>
        <p:origin x="-16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6"/>
    </p:cViewPr>
  </p:sorterViewPr>
  <p:notesViewPr>
    <p:cSldViewPr>
      <p:cViewPr varScale="1">
        <p:scale>
          <a:sx n="62" d="100"/>
          <a:sy n="62" d="100"/>
        </p:scale>
        <p:origin x="-2700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28D139-2028-4325-97AD-12FEF730C997}" type="datetimeFigureOut">
              <a:rPr lang="en-US" smtClean="0"/>
              <a:t>1/8/2016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48701-7610-476B-A699-65452480EB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767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48701-7610-476B-A699-65452480EBD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971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BF0D-0EDC-4570-AD8D-F66057221DB4}" type="datetimeFigureOut">
              <a:rPr lang="en-US" smtClean="0"/>
              <a:t>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FA59-7B8B-468E-A1F0-840AB13D82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666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BF0D-0EDC-4570-AD8D-F66057221DB4}" type="datetimeFigureOut">
              <a:rPr lang="en-US" smtClean="0"/>
              <a:t>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FA59-7B8B-468E-A1F0-840AB13D82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037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BF0D-0EDC-4570-AD8D-F66057221DB4}" type="datetimeFigureOut">
              <a:rPr lang="en-US" smtClean="0"/>
              <a:t>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FA59-7B8B-468E-A1F0-840AB13D82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742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BF0D-0EDC-4570-AD8D-F66057221DB4}" type="datetimeFigureOut">
              <a:rPr lang="en-US" smtClean="0"/>
              <a:t>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FA59-7B8B-468E-A1F0-840AB13D82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926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BF0D-0EDC-4570-AD8D-F66057221DB4}" type="datetimeFigureOut">
              <a:rPr lang="en-US" smtClean="0"/>
              <a:t>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FA59-7B8B-468E-A1F0-840AB13D82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58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BF0D-0EDC-4570-AD8D-F66057221DB4}" type="datetimeFigureOut">
              <a:rPr lang="en-US" smtClean="0"/>
              <a:t>1/8/2016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FA59-7B8B-468E-A1F0-840AB13D82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778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BF0D-0EDC-4570-AD8D-F66057221DB4}" type="datetimeFigureOut">
              <a:rPr lang="en-US" smtClean="0"/>
              <a:t>1/8/2016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FA59-7B8B-468E-A1F0-840AB13D82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418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BF0D-0EDC-4570-AD8D-F66057221DB4}" type="datetimeFigureOut">
              <a:rPr lang="en-US" smtClean="0"/>
              <a:t>1/8/2016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FA59-7B8B-468E-A1F0-840AB13D82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781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BF0D-0EDC-4570-AD8D-F66057221DB4}" type="datetimeFigureOut">
              <a:rPr lang="en-US" smtClean="0"/>
              <a:t>1/8/2016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FA59-7B8B-468E-A1F0-840AB13D82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608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BF0D-0EDC-4570-AD8D-F66057221DB4}" type="datetimeFigureOut">
              <a:rPr lang="en-US" smtClean="0"/>
              <a:t>1/8/2016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FA59-7B8B-468E-A1F0-840AB13D82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310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BF0D-0EDC-4570-AD8D-F66057221DB4}" type="datetimeFigureOut">
              <a:rPr lang="en-US" smtClean="0"/>
              <a:t>1/8/2016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FA59-7B8B-468E-A1F0-840AB13D82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64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5BF0D-0EDC-4570-AD8D-F66057221DB4}" type="datetimeFigureOut">
              <a:rPr lang="en-US" smtClean="0"/>
              <a:t>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6FA59-7B8B-468E-A1F0-840AB13D82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488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3pD68uxRLkM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mYbMPwmwx88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1_uez5WX1o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pdgkuT12e14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K_cjd6Evcw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o1I33Dgcc_M" TargetMode="Externa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joZ1EsA5_NY" TargetMode="Externa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YeD9idmcX0w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6 - Photosynthesis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262981"/>
            <a:ext cx="5334000" cy="3200400"/>
          </a:xfrm>
        </p:spPr>
      </p:pic>
    </p:spTree>
    <p:extLst>
      <p:ext uri="{BB962C8B-B14F-4D97-AF65-F5344CB8AC3E}">
        <p14:creationId xmlns:p14="http://schemas.microsoft.com/office/powerpoint/2010/main" val="218847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Plants Make Their Own Food</a:t>
            </a:r>
            <a:endParaRPr lang="en-US" dirty="0"/>
          </a:p>
        </p:txBody>
      </p:sp>
      <p:pic>
        <p:nvPicPr>
          <p:cNvPr id="3" name="3pD68uxRLkM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1000" y="1981200"/>
            <a:ext cx="8458200" cy="459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9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 startAt="3"/>
            </a:pPr>
            <a:r>
              <a:rPr lang="en-US" dirty="0" smtClean="0"/>
              <a:t>Chloroplast Anatomy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a.  Thylakoids – saclike membranes which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contain chlorophyll.</a:t>
            </a:r>
          </a:p>
          <a:p>
            <a:pPr marL="0" indent="0">
              <a:buNone/>
            </a:pPr>
            <a:r>
              <a:rPr lang="en-US" dirty="0" smtClean="0"/>
              <a:t>	b.  Grana – stacks of thylakoids.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c.  Stroma – solution surrounding the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thylakoids.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764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18" y="533400"/>
            <a:ext cx="8509783" cy="6202174"/>
          </a:xfrm>
        </p:spPr>
      </p:pic>
    </p:spTree>
    <p:extLst>
      <p:ext uri="{BB962C8B-B14F-4D97-AF65-F5344CB8AC3E}">
        <p14:creationId xmlns:p14="http://schemas.microsoft.com/office/powerpoint/2010/main" val="40286762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 startAt="4"/>
            </a:pPr>
            <a:r>
              <a:rPr lang="en-US" dirty="0" smtClean="0"/>
              <a:t>Light and Pigments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1.  Visible Spectrum – range of colors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from sunlight;  ROYGBIV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2.  Wavelength - measurement of light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waves </a:t>
            </a:r>
            <a:r>
              <a:rPr lang="en-US" dirty="0" smtClean="0">
                <a:sym typeface="Wingdings" panose="05000000000000000000" pitchFamily="2" charset="2"/>
              </a:rPr>
              <a:t> distance between crests;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      Red (long)   Violet (short)</a:t>
            </a:r>
          </a:p>
        </p:txBody>
      </p:sp>
    </p:spTree>
    <p:extLst>
      <p:ext uri="{BB962C8B-B14F-4D97-AF65-F5344CB8AC3E}">
        <p14:creationId xmlns:p14="http://schemas.microsoft.com/office/powerpoint/2010/main" val="422343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Electromagnetic Spectrum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1447800"/>
            <a:ext cx="8754940" cy="5029200"/>
          </a:xfrm>
        </p:spPr>
      </p:pic>
    </p:spTree>
    <p:extLst>
      <p:ext uri="{BB962C8B-B14F-4D97-AF65-F5344CB8AC3E}">
        <p14:creationId xmlns:p14="http://schemas.microsoft.com/office/powerpoint/2010/main" val="389456879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773" y="2121410"/>
            <a:ext cx="6932427" cy="3974591"/>
          </a:xfrm>
        </p:spPr>
      </p:pic>
    </p:spTree>
    <p:extLst>
      <p:ext uri="{BB962C8B-B14F-4D97-AF65-F5344CB8AC3E}">
        <p14:creationId xmlns:p14="http://schemas.microsoft.com/office/powerpoint/2010/main" val="3734305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15400" cy="510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3. Chloroplast pigments – absorb light.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a.  Chlorophyll a – directly involved in the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light reactions; absorbs more red, less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blue.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b.  Chlorophyll b – accessory pigment (assists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in light absorption); absorbs more blue;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less red.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c.  Carotenoids – accessory pigments.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45205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447800"/>
            <a:ext cx="7772400" cy="4953000"/>
          </a:xfrm>
        </p:spPr>
      </p:pic>
    </p:spTree>
    <p:extLst>
      <p:ext uri="{BB962C8B-B14F-4D97-AF65-F5344CB8AC3E}">
        <p14:creationId xmlns:p14="http://schemas.microsoft.com/office/powerpoint/2010/main" val="1121089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YbMPwmwx88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65340" y="1600200"/>
            <a:ext cx="8573861" cy="48006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Biology of Plants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71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Transport Chain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371600"/>
            <a:ext cx="8232953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826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Photosynthesis Song</a:t>
            </a:r>
            <a:endParaRPr lang="en-US" dirty="0"/>
          </a:p>
        </p:txBody>
      </p:sp>
      <p:pic>
        <p:nvPicPr>
          <p:cNvPr id="4" name="C1_uez5WX1o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09600" y="1371600"/>
            <a:ext cx="80010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28353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lphaUcPeriod" startAt="5"/>
            </a:pPr>
            <a:r>
              <a:rPr lang="en-US" b="1" dirty="0" smtClean="0"/>
              <a:t>Light Dependent Reactions </a:t>
            </a:r>
            <a:r>
              <a:rPr lang="en-US" dirty="0" smtClean="0"/>
              <a:t>– require light.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Steps of </a:t>
            </a:r>
            <a:r>
              <a:rPr lang="en-US" b="1" dirty="0" smtClean="0"/>
              <a:t>Electron Transport: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1.  Light energizes electrons in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Photosystem II.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2.  Electrons  move to a primary electron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acceptor</a:t>
            </a:r>
            <a:r>
              <a:rPr lang="en-US" dirty="0">
                <a:sym typeface="Wingdings" panose="05000000000000000000" pitchFamily="2" charset="2"/>
              </a:rPr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b="1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73677608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Transport Chain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19200"/>
            <a:ext cx="82296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93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534400" cy="4525963"/>
          </a:xfrm>
        </p:spPr>
        <p:txBody>
          <a:bodyPr/>
          <a:lstStyle/>
          <a:p>
            <a:pPr marL="514350" indent="-514350">
              <a:buAutoNum type="arabicPeriod" startAt="3"/>
            </a:pPr>
            <a:r>
              <a:rPr lang="en-US" dirty="0" smtClean="0"/>
              <a:t>Electrons move through the electron transport chain where they lose energy.  This energy is used to pump protons (H</a:t>
            </a:r>
            <a:r>
              <a:rPr lang="en-US" baseline="30000" dirty="0" smtClean="0"/>
              <a:t>+</a:t>
            </a:r>
            <a:r>
              <a:rPr lang="en-US" dirty="0" smtClean="0"/>
              <a:t>) into the thylakoid.</a:t>
            </a:r>
          </a:p>
          <a:p>
            <a:pPr marL="514350" indent="-514350">
              <a:buAutoNum type="arabicPeriod" startAt="4"/>
            </a:pPr>
            <a:r>
              <a:rPr lang="en-US" dirty="0" smtClean="0"/>
              <a:t>Light energizes electrons in Photosystem I.</a:t>
            </a:r>
          </a:p>
          <a:p>
            <a:pPr marL="0" indent="0">
              <a:buNone/>
            </a:pPr>
            <a:r>
              <a:rPr lang="en-US" dirty="0" smtClean="0"/>
              <a:t>      They move to a primary electron acceptor.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31675822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Transport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752600"/>
            <a:ext cx="8686800" cy="4495800"/>
          </a:xfrm>
        </p:spPr>
      </p:pic>
    </p:spTree>
    <p:extLst>
      <p:ext uri="{BB962C8B-B14F-4D97-AF65-F5344CB8AC3E}">
        <p14:creationId xmlns:p14="http://schemas.microsoft.com/office/powerpoint/2010/main" val="427770062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 These electrons form NADPH – an electron carrier used to build nutrients.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NADP</a:t>
            </a:r>
            <a:r>
              <a:rPr lang="en-US" baseline="30000" dirty="0" smtClean="0"/>
              <a:t>+</a:t>
            </a:r>
            <a:r>
              <a:rPr lang="en-US" dirty="0" smtClean="0"/>
              <a:t>   +  H</a:t>
            </a:r>
            <a:r>
              <a:rPr lang="en-US" baseline="30000" dirty="0" smtClean="0"/>
              <a:t>+</a:t>
            </a:r>
            <a:r>
              <a:rPr lang="en-US" dirty="0" smtClean="0"/>
              <a:t>  +  2 e</a:t>
            </a:r>
            <a:r>
              <a:rPr lang="en-US" baseline="30000" dirty="0" smtClean="0"/>
              <a:t>-</a:t>
            </a:r>
            <a:r>
              <a:rPr lang="en-US" dirty="0" smtClean="0"/>
              <a:t>     </a:t>
            </a:r>
            <a:r>
              <a:rPr lang="en-US" dirty="0" smtClean="0">
                <a:sym typeface="Wingdings" panose="05000000000000000000" pitchFamily="2" charset="2"/>
              </a:rPr>
              <a:t>  </a:t>
            </a:r>
            <a:r>
              <a:rPr lang="en-US" b="1" dirty="0" smtClean="0">
                <a:sym typeface="Wingdings" panose="05000000000000000000" pitchFamily="2" charset="2"/>
              </a:rPr>
              <a:t>NADPH</a:t>
            </a:r>
          </a:p>
          <a:p>
            <a:pPr marL="0" indent="0">
              <a:buNone/>
            </a:pPr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Nicotinamide adenine dinucleotide phosphate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844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981200"/>
            <a:ext cx="7162800" cy="3657600"/>
          </a:xfrm>
        </p:spPr>
      </p:pic>
    </p:spTree>
    <p:extLst>
      <p:ext uri="{BB962C8B-B14F-4D97-AF65-F5344CB8AC3E}">
        <p14:creationId xmlns:p14="http://schemas.microsoft.com/office/powerpoint/2010/main" val="347891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Transport Chain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71600"/>
            <a:ext cx="79248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38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Steps of Restoring Photosystem II Electrons: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The replacement electrons are produced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when an enzyme splits water molecules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inside the thylakoid.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2H</a:t>
            </a:r>
            <a:r>
              <a:rPr lang="en-US" baseline="-25000" dirty="0" smtClean="0"/>
              <a:t>2</a:t>
            </a:r>
            <a:r>
              <a:rPr lang="en-US" dirty="0" smtClean="0"/>
              <a:t>O  </a:t>
            </a:r>
            <a:r>
              <a:rPr lang="en-US" dirty="0" smtClean="0">
                <a:sym typeface="Wingdings" panose="05000000000000000000" pitchFamily="2" charset="2"/>
              </a:rPr>
              <a:t>   4H</a:t>
            </a:r>
            <a:r>
              <a:rPr lang="en-US" baseline="30000" dirty="0" smtClean="0">
                <a:sym typeface="Wingdings" panose="05000000000000000000" pitchFamily="2" charset="2"/>
              </a:rPr>
              <a:t>+    </a:t>
            </a:r>
            <a:r>
              <a:rPr lang="en-US" dirty="0" smtClean="0">
                <a:sym typeface="Wingdings" panose="05000000000000000000" pitchFamily="2" charset="2"/>
              </a:rPr>
              <a:t>+   4e</a:t>
            </a:r>
            <a:r>
              <a:rPr lang="en-US" baseline="30000" dirty="0" smtClean="0">
                <a:sym typeface="Wingdings" panose="05000000000000000000" pitchFamily="2" charset="2"/>
              </a:rPr>
              <a:t>-</a:t>
            </a:r>
            <a:r>
              <a:rPr lang="en-US" dirty="0" smtClean="0">
                <a:sym typeface="Wingdings" panose="05000000000000000000" pitchFamily="2" charset="2"/>
              </a:rPr>
              <a:t>   +  O</a:t>
            </a:r>
            <a:r>
              <a:rPr lang="en-US" baseline="-25000" dirty="0" smtClean="0">
                <a:sym typeface="Wingdings" panose="05000000000000000000" pitchFamily="2" charset="2"/>
              </a:rPr>
              <a:t>2 </a:t>
            </a:r>
            <a:r>
              <a:rPr lang="en-US" dirty="0" smtClean="0">
                <a:sym typeface="Wingdings" panose="05000000000000000000" pitchFamily="2" charset="2"/>
              </a:rPr>
              <a:t>     </a:t>
            </a:r>
            <a:endParaRPr lang="en-US" baseline="-250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0374989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Splitting Water Molecule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45" y="1447800"/>
            <a:ext cx="8337755" cy="4876800"/>
          </a:xfrm>
        </p:spPr>
      </p:pic>
    </p:spTree>
    <p:extLst>
      <p:ext uri="{BB962C8B-B14F-4D97-AF65-F5344CB8AC3E}">
        <p14:creationId xmlns:p14="http://schemas.microsoft.com/office/powerpoint/2010/main" val="250649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Steps of Chemiosmosis – </a:t>
            </a:r>
            <a:r>
              <a:rPr lang="en-US" dirty="0" smtClean="0"/>
              <a:t>the synthesis of ATP: </a:t>
            </a:r>
          </a:p>
          <a:p>
            <a:pPr marL="514350" indent="-514350">
              <a:buAutoNum type="arabicPeriod"/>
            </a:pPr>
            <a:r>
              <a:rPr lang="en-US" dirty="0" smtClean="0"/>
              <a:t>A concentration gradient of protons (H</a:t>
            </a:r>
            <a:r>
              <a:rPr lang="en-US" baseline="30000" dirty="0" smtClean="0"/>
              <a:t>+</a:t>
            </a:r>
            <a:r>
              <a:rPr lang="en-US" dirty="0" smtClean="0"/>
              <a:t>) is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higher inside the thylakoid than the stroma.</a:t>
            </a:r>
          </a:p>
          <a:p>
            <a:pPr marL="514350" indent="-514350">
              <a:buAutoNum type="arabicPeriod" startAt="2"/>
            </a:pPr>
            <a:r>
              <a:rPr lang="en-US" dirty="0" smtClean="0"/>
              <a:t>These H</a:t>
            </a:r>
            <a:r>
              <a:rPr lang="en-US" baseline="30000" dirty="0" smtClean="0"/>
              <a:t>+</a:t>
            </a:r>
            <a:r>
              <a:rPr lang="en-US" dirty="0" smtClean="0"/>
              <a:t>  provide energy for an enzyme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called ATP Synthase.</a:t>
            </a:r>
          </a:p>
          <a:p>
            <a:pPr marL="0" indent="0">
              <a:buNone/>
            </a:pPr>
            <a:r>
              <a:rPr lang="en-US" dirty="0" smtClean="0"/>
              <a:t>3.  ADP + phosphate + ATP Synthase </a:t>
            </a:r>
            <a:r>
              <a:rPr lang="en-US" dirty="0" smtClean="0">
                <a:sym typeface="Wingdings" panose="05000000000000000000" pitchFamily="2" charset="2"/>
              </a:rPr>
              <a:t>  </a:t>
            </a:r>
            <a:r>
              <a:rPr lang="en-US" b="1" dirty="0" smtClean="0">
                <a:sym typeface="Wingdings" panose="05000000000000000000" pitchFamily="2" charset="2"/>
              </a:rPr>
              <a:t>ATP</a:t>
            </a:r>
            <a:endParaRPr lang="en-US" b="1" dirty="0" smtClean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5140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dgkuT12e14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9856" y="1421424"/>
            <a:ext cx="8619344" cy="505557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Photosynthesis Discovery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79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Chemiosmosis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026" y="1295400"/>
            <a:ext cx="7518399" cy="5181600"/>
          </a:xfrm>
        </p:spPr>
      </p:pic>
    </p:spTree>
    <p:extLst>
      <p:ext uri="{BB962C8B-B14F-4D97-AF65-F5344CB8AC3E}">
        <p14:creationId xmlns:p14="http://schemas.microsoft.com/office/powerpoint/2010/main" val="154564825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447800"/>
            <a:ext cx="8686800" cy="5105400"/>
          </a:xfrm>
        </p:spPr>
      </p:pic>
    </p:spTree>
    <p:extLst>
      <p:ext uri="{BB962C8B-B14F-4D97-AF65-F5344CB8AC3E}">
        <p14:creationId xmlns:p14="http://schemas.microsoft.com/office/powerpoint/2010/main" val="12858656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2" y="1600200"/>
            <a:ext cx="8000999" cy="4800600"/>
          </a:xfrm>
        </p:spPr>
      </p:pic>
    </p:spTree>
    <p:extLst>
      <p:ext uri="{BB962C8B-B14F-4D97-AF65-F5344CB8AC3E}">
        <p14:creationId xmlns:p14="http://schemas.microsoft.com/office/powerpoint/2010/main" val="285306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Dependent Reactions</a:t>
            </a:r>
            <a:endParaRPr lang="en-US" dirty="0"/>
          </a:p>
        </p:txBody>
      </p:sp>
      <p:pic>
        <p:nvPicPr>
          <p:cNvPr id="4" name="BK_cjd6Evcw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09600" y="1219200"/>
            <a:ext cx="79248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319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AutoNum type="romanUcPeriod" startAt="2"/>
            </a:pPr>
            <a:r>
              <a:rPr lang="en-US" b="1" dirty="0" smtClean="0"/>
              <a:t>The Calvin Cycle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A.  </a:t>
            </a:r>
            <a:r>
              <a:rPr lang="en-US" b="1" dirty="0" smtClean="0"/>
              <a:t>Light Independent Reaction</a:t>
            </a:r>
            <a:r>
              <a:rPr lang="en-US" dirty="0" smtClean="0"/>
              <a:t> – does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      </a:t>
            </a:r>
            <a:r>
              <a:rPr lang="en-US" dirty="0" smtClean="0"/>
              <a:t>not require light.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B.  Uses NADPH and ATP from the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light dependent reactions.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C.  Takes place in the stroma.</a:t>
            </a:r>
          </a:p>
          <a:p>
            <a:pPr marL="0" indent="0">
              <a:buNone/>
            </a:pPr>
            <a:r>
              <a:rPr lang="en-US" b="1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209136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/>
          </a:bodyPr>
          <a:lstStyle/>
          <a:p>
            <a:pPr marL="514350" indent="-514350">
              <a:buAutoNum type="alphaUcPeriod" startAt="4"/>
            </a:pPr>
            <a:r>
              <a:rPr lang="en-US" b="1" dirty="0" smtClean="0"/>
              <a:t>Steps of Calvin Cycle </a:t>
            </a:r>
            <a:r>
              <a:rPr lang="en-US" b="1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Carbon atoms are 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      bonded (fixed) into organic compounds.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1.  3 CO</a:t>
            </a:r>
            <a:r>
              <a:rPr lang="en-US" baseline="-25000" dirty="0" smtClean="0">
                <a:sym typeface="Wingdings" panose="05000000000000000000" pitchFamily="2" charset="2"/>
              </a:rPr>
              <a:t>2</a:t>
            </a:r>
            <a:r>
              <a:rPr lang="en-US" dirty="0" smtClean="0">
                <a:sym typeface="Wingdings" panose="05000000000000000000" pitchFamily="2" charset="2"/>
              </a:rPr>
              <a:t>  + 3 </a:t>
            </a:r>
            <a:r>
              <a:rPr lang="en-US" dirty="0" err="1" smtClean="0">
                <a:sym typeface="Wingdings" panose="05000000000000000000" pitchFamily="2" charset="2"/>
              </a:rPr>
              <a:t>RuBP</a:t>
            </a:r>
            <a:r>
              <a:rPr lang="en-US" dirty="0" smtClean="0">
                <a:sym typeface="Wingdings" panose="05000000000000000000" pitchFamily="2" charset="2"/>
              </a:rPr>
              <a:t>   three 6 – Carbon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      molecules.  These split into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      six 3 – Carbon molecules of PGA.</a:t>
            </a: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Carbon Dioxide 1-C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Ribulose </a:t>
            </a:r>
            <a:r>
              <a:rPr lang="en-US" dirty="0" err="1" smtClean="0">
                <a:sym typeface="Wingdings" panose="05000000000000000000" pitchFamily="2" charset="2"/>
              </a:rPr>
              <a:t>biphosphate</a:t>
            </a:r>
            <a:r>
              <a:rPr lang="en-US" dirty="0" smtClean="0">
                <a:sym typeface="Wingdings" panose="05000000000000000000" pitchFamily="2" charset="2"/>
              </a:rPr>
              <a:t> 5-C</a:t>
            </a:r>
          </a:p>
          <a:p>
            <a:pPr marL="0" indent="0">
              <a:buNone/>
            </a:pPr>
            <a:r>
              <a:rPr lang="en-US" dirty="0" err="1" smtClean="0">
                <a:sym typeface="Wingdings" panose="05000000000000000000" pitchFamily="2" charset="2"/>
              </a:rPr>
              <a:t>Phosphoglyceric</a:t>
            </a:r>
            <a:r>
              <a:rPr lang="en-US" dirty="0" smtClean="0">
                <a:sym typeface="Wingdings" panose="05000000000000000000" pitchFamily="2" charset="2"/>
              </a:rPr>
              <a:t> Acid 3-C</a:t>
            </a: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75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19200"/>
            <a:ext cx="8229600" cy="5410200"/>
          </a:xfrm>
        </p:spPr>
      </p:pic>
    </p:spTree>
    <p:extLst>
      <p:ext uri="{BB962C8B-B14F-4D97-AF65-F5344CB8AC3E}">
        <p14:creationId xmlns:p14="http://schemas.microsoft.com/office/powerpoint/2010/main" val="81430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2"/>
            </a:pPr>
            <a:r>
              <a:rPr lang="en-US" dirty="0" smtClean="0"/>
              <a:t>6 ATP + 6 NADPH + 6 PGA  </a:t>
            </a:r>
            <a:r>
              <a:rPr lang="en-US" dirty="0" smtClean="0">
                <a:sym typeface="Wingdings" panose="05000000000000000000" pitchFamily="2" charset="2"/>
              </a:rPr>
              <a:t> 6 PGAL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err="1" smtClean="0">
                <a:sym typeface="Wingdings" panose="05000000000000000000" pitchFamily="2" charset="2"/>
              </a:rPr>
              <a:t>Phosphoglyceraldehyde</a:t>
            </a:r>
            <a:r>
              <a:rPr lang="en-US" dirty="0" smtClean="0">
                <a:sym typeface="Wingdings" panose="05000000000000000000" pitchFamily="2" charset="2"/>
              </a:rPr>
              <a:t>  3-C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9874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524000"/>
            <a:ext cx="8229600" cy="5029200"/>
          </a:xfrm>
        </p:spPr>
      </p:pic>
    </p:spTree>
    <p:extLst>
      <p:ext uri="{BB962C8B-B14F-4D97-AF65-F5344CB8AC3E}">
        <p14:creationId xmlns:p14="http://schemas.microsoft.com/office/powerpoint/2010/main" val="32141117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3a.  5 PGAL remain in the cycle: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5 PGAL + 3 ATP </a:t>
            </a:r>
            <a:r>
              <a:rPr lang="en-US" dirty="0" smtClean="0">
                <a:sym typeface="Wingdings" panose="05000000000000000000" pitchFamily="2" charset="2"/>
              </a:rPr>
              <a:t> 3 </a:t>
            </a:r>
            <a:r>
              <a:rPr lang="en-US" dirty="0" err="1" smtClean="0">
                <a:sym typeface="Wingdings" panose="05000000000000000000" pitchFamily="2" charset="2"/>
              </a:rPr>
              <a:t>RuBP</a:t>
            </a: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3b.  1 PGAL exits the chloroplast and moves into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 the cytoplasm where it combines with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 another PGAL to form glucose: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	PGAL + PGAL  Glucose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Glucose 6-C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89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AutoNum type="romanUcPeriod"/>
            </a:pPr>
            <a:r>
              <a:rPr lang="en-US" b="1" dirty="0" smtClean="0"/>
              <a:t>Capturing the Energy in Light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A.  Biochemical Pathway – a series of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chemical reactions in which the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product of one reaction is consumed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in the next reaction.</a:t>
            </a:r>
          </a:p>
          <a:p>
            <a:pPr marL="0" indent="0">
              <a:buNone/>
            </a:pPr>
            <a:r>
              <a:rPr lang="en-US" b="1" dirty="0" smtClean="0"/>
              <a:t>	</a:t>
            </a:r>
          </a:p>
          <a:p>
            <a:pPr marL="0" indent="0">
              <a:buNone/>
            </a:pPr>
            <a:r>
              <a:rPr lang="en-US" b="1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338791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371601"/>
            <a:ext cx="8382000" cy="5257799"/>
          </a:xfrm>
        </p:spPr>
      </p:pic>
    </p:spTree>
    <p:extLst>
      <p:ext uri="{BB962C8B-B14F-4D97-AF65-F5344CB8AC3E}">
        <p14:creationId xmlns:p14="http://schemas.microsoft.com/office/powerpoint/2010/main" val="280923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2" y="1447800"/>
            <a:ext cx="8686799" cy="5029200"/>
          </a:xfrm>
        </p:spPr>
      </p:pic>
    </p:spTree>
    <p:extLst>
      <p:ext uri="{BB962C8B-B14F-4D97-AF65-F5344CB8AC3E}">
        <p14:creationId xmlns:p14="http://schemas.microsoft.com/office/powerpoint/2010/main" val="58552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 startAt="5"/>
            </a:pPr>
            <a:r>
              <a:rPr lang="en-US" dirty="0" smtClean="0"/>
              <a:t>Balance Sheet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1.  It takes 3 turns of the Calvin Cycle to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produce 1 PGAL; therefore 6 turns to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produce 1 Glucose.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77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2"/>
            </a:pPr>
            <a:r>
              <a:rPr lang="en-US" dirty="0" smtClean="0"/>
              <a:t>Energy Yield: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*   3 x</a:t>
            </a:r>
            <a:r>
              <a:rPr lang="en-US" dirty="0"/>
              <a:t> </a:t>
            </a:r>
            <a:r>
              <a:rPr lang="en-US" dirty="0" smtClean="0"/>
              <a:t>2 ATP = 6 ATP                          Step 2 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*   3 x 2 NADPH = 6 NADPH</a:t>
            </a:r>
            <a:r>
              <a:rPr lang="en-US" dirty="0"/>
              <a:t>	</a:t>
            </a:r>
            <a:r>
              <a:rPr lang="en-US" dirty="0" smtClean="0"/>
              <a:t>          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*   3 x 1 ATP  = 3 ATP                  Step 3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Total:  9 ATP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  6 NADPH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940808" y="2476500"/>
            <a:ext cx="2014728" cy="95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193536" y="2651760"/>
            <a:ext cx="762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105400" y="3657600"/>
            <a:ext cx="10881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801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Calvin Cycle Video</a:t>
            </a:r>
            <a:endParaRPr lang="en-US" dirty="0"/>
          </a:p>
        </p:txBody>
      </p:sp>
      <p:pic>
        <p:nvPicPr>
          <p:cNvPr id="4" name="o1I33Dgcc_M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85800" y="1752600"/>
            <a:ext cx="77724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64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III.  Alternative Pathways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A.  Based on water loss, CO</a:t>
            </a:r>
            <a:r>
              <a:rPr lang="en-US" baseline="-25000" dirty="0" smtClean="0"/>
              <a:t>2</a:t>
            </a:r>
            <a:r>
              <a:rPr lang="en-US" dirty="0" smtClean="0"/>
              <a:t>, and O</a:t>
            </a:r>
            <a:r>
              <a:rPr lang="en-US" baseline="-25000" dirty="0" smtClean="0"/>
              <a:t>2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1.  Stomata – pores on leaves where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      water, carbon dioxide, and oxygen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      enters/leaves a plant.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7408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Stomata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752601"/>
            <a:ext cx="79248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8933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Stomata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1295400"/>
            <a:ext cx="9066676" cy="5105400"/>
          </a:xfrm>
        </p:spPr>
      </p:pic>
    </p:spTree>
    <p:extLst>
      <p:ext uri="{BB962C8B-B14F-4D97-AF65-F5344CB8AC3E}">
        <p14:creationId xmlns:p14="http://schemas.microsoft.com/office/powerpoint/2010/main" val="149490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Stomata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52600"/>
            <a:ext cx="7162800" cy="4648200"/>
          </a:xfrm>
        </p:spPr>
      </p:pic>
    </p:spTree>
    <p:extLst>
      <p:ext uri="{BB962C8B-B14F-4D97-AF65-F5344CB8AC3E}">
        <p14:creationId xmlns:p14="http://schemas.microsoft.com/office/powerpoint/2010/main" val="407388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458200" cy="4525963"/>
          </a:xfrm>
        </p:spPr>
        <p:txBody>
          <a:bodyPr/>
          <a:lstStyle/>
          <a:p>
            <a:pPr marL="514350" indent="-514350">
              <a:buAutoNum type="arabicPeriod" startAt="2"/>
            </a:pPr>
            <a:r>
              <a:rPr lang="en-US" dirty="0" smtClean="0"/>
              <a:t>Types of Pathways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a.  C</a:t>
            </a:r>
            <a:r>
              <a:rPr lang="en-US" baseline="-25000" dirty="0" smtClean="0"/>
              <a:t>3 </a:t>
            </a:r>
            <a:r>
              <a:rPr lang="en-US" dirty="0" smtClean="0"/>
              <a:t> Plants – use Calvin Cycle; most plants.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2687487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4373563"/>
          </a:xfrm>
        </p:spPr>
        <p:txBody>
          <a:bodyPr>
            <a:normAutofit/>
          </a:bodyPr>
          <a:lstStyle/>
          <a:p>
            <a:pPr marL="514350" indent="-514350">
              <a:buAutoNum type="alphaUcPeriod" startAt="2"/>
            </a:pPr>
            <a:r>
              <a:rPr lang="en-US" dirty="0" smtClean="0"/>
              <a:t>Autotrophs/Producers - Photosynthesis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           light energy</a:t>
            </a:r>
          </a:p>
          <a:p>
            <a:pPr marL="0" indent="0">
              <a:buNone/>
            </a:pPr>
            <a:r>
              <a:rPr lang="en-US" dirty="0" smtClean="0"/>
              <a:t>6 CO</a:t>
            </a:r>
            <a:r>
              <a:rPr lang="en-US" baseline="-24000" dirty="0" smtClean="0"/>
              <a:t>2</a:t>
            </a:r>
            <a:r>
              <a:rPr lang="en-US" dirty="0" smtClean="0"/>
              <a:t>  + 6 H</a:t>
            </a:r>
            <a:r>
              <a:rPr lang="en-US" baseline="-25000" dirty="0" smtClean="0"/>
              <a:t>2</a:t>
            </a:r>
            <a:r>
              <a:rPr lang="en-US" dirty="0" smtClean="0"/>
              <a:t>0                          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12</a:t>
            </a:r>
            <a:r>
              <a:rPr lang="en-US" dirty="0" smtClean="0"/>
              <a:t>O</a:t>
            </a:r>
            <a:r>
              <a:rPr lang="en-US" baseline="-25000" dirty="0" smtClean="0"/>
              <a:t>6  </a:t>
            </a:r>
            <a:r>
              <a:rPr lang="en-US" dirty="0" smtClean="0"/>
              <a:t> + 6 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           chlorophyll         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Carbon dioxide + Water               Sugar + Oxygen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					      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3058551" y="2819400"/>
            <a:ext cx="1828800" cy="865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4648200" y="47994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9074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C</a:t>
            </a:r>
            <a:r>
              <a:rPr lang="en-US" baseline="-25000" dirty="0" smtClean="0"/>
              <a:t>3 </a:t>
            </a:r>
            <a:r>
              <a:rPr lang="en-US" dirty="0" smtClean="0"/>
              <a:t> Plants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219200"/>
            <a:ext cx="4194852" cy="2362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689096"/>
            <a:ext cx="3733800" cy="27879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689096"/>
            <a:ext cx="4267200" cy="301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69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b.  C</a:t>
            </a:r>
            <a:r>
              <a:rPr lang="en-US" baseline="-25000" dirty="0" smtClean="0"/>
              <a:t>4 </a:t>
            </a:r>
            <a:r>
              <a:rPr lang="en-US" dirty="0" smtClean="0"/>
              <a:t> Plants – combine CO</a:t>
            </a:r>
            <a:r>
              <a:rPr lang="en-US" baseline="-25000" dirty="0" smtClean="0"/>
              <a:t>2</a:t>
            </a:r>
            <a:r>
              <a:rPr lang="en-US" dirty="0" smtClean="0"/>
              <a:t> with a 4-Carbon compound;  partially closed stomata during hot days, therefore less CO</a:t>
            </a:r>
            <a:r>
              <a:rPr lang="en-US" baseline="-25000" dirty="0" smtClean="0"/>
              <a:t>2</a:t>
            </a:r>
            <a:r>
              <a:rPr lang="en-US" dirty="0"/>
              <a:t> </a:t>
            </a:r>
            <a:r>
              <a:rPr lang="en-US" dirty="0" smtClean="0"/>
              <a:t>enters.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018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C</a:t>
            </a:r>
            <a:r>
              <a:rPr lang="en-US" baseline="-25000" dirty="0" smtClean="0"/>
              <a:t>4 </a:t>
            </a:r>
            <a:r>
              <a:rPr lang="en-US" dirty="0" smtClean="0"/>
              <a:t> Plants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71600"/>
            <a:ext cx="3962400" cy="22907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371601"/>
            <a:ext cx="3810000" cy="25907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4140534"/>
            <a:ext cx="5410200" cy="252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847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c.  CAM Pathway – open stomata at night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      due to hot, dry days.  This allows CO</a:t>
            </a:r>
            <a:r>
              <a:rPr lang="en-US" baseline="-25000" dirty="0" smtClean="0">
                <a:sym typeface="Wingdings" panose="05000000000000000000" pitchFamily="2" charset="2"/>
              </a:rPr>
              <a:t>2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      to enter and make organic compounds;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      </a:t>
            </a:r>
            <a:r>
              <a:rPr lang="en-US" dirty="0" smtClean="0">
                <a:sym typeface="Wingdings" panose="05000000000000000000" pitchFamily="2" charset="2"/>
              </a:rPr>
              <a:t>slow growing.</a:t>
            </a: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384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CAM Plants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43000"/>
            <a:ext cx="4495800" cy="25621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886200"/>
            <a:ext cx="7619999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924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 startAt="2"/>
            </a:pPr>
            <a:r>
              <a:rPr lang="en-US" dirty="0" smtClean="0"/>
              <a:t>Rate of photosynthesis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1.  Environmental Factors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a.  Light intensity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b.  Temperature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c.  CO</a:t>
            </a:r>
            <a:r>
              <a:rPr lang="en-US" baseline="-25000" dirty="0" smtClean="0"/>
              <a:t>2</a:t>
            </a:r>
            <a:r>
              <a:rPr lang="en-US" dirty="0" smtClean="0"/>
              <a:t>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9307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23" y="304800"/>
            <a:ext cx="8426077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84726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oZ1EsA5_NY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1600" y="1752600"/>
            <a:ext cx="8963208" cy="472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Light Dependent and Independent Reactions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57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Light Dependent and Independent Reactions</a:t>
            </a:r>
            <a:endParaRPr lang="en-US" dirty="0"/>
          </a:p>
        </p:txBody>
      </p:sp>
      <p:pic>
        <p:nvPicPr>
          <p:cNvPr id="3" name="YeD9idmcX0w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57200" y="1828801"/>
            <a:ext cx="8382000" cy="487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06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25" y="457201"/>
            <a:ext cx="3306739" cy="24277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581401"/>
            <a:ext cx="7010400" cy="26156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64" y="457200"/>
            <a:ext cx="4095135" cy="2427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81144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81000"/>
            <a:ext cx="5334000" cy="2438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1" y="3048000"/>
            <a:ext cx="4762500" cy="350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198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04800"/>
            <a:ext cx="4876800" cy="3124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535464"/>
            <a:ext cx="6096000" cy="3300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31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Leaf Cells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600200"/>
            <a:ext cx="7391400" cy="4572000"/>
          </a:xfrm>
        </p:spPr>
      </p:pic>
    </p:spTree>
    <p:extLst>
      <p:ext uri="{BB962C8B-B14F-4D97-AF65-F5344CB8AC3E}">
        <p14:creationId xmlns:p14="http://schemas.microsoft.com/office/powerpoint/2010/main" val="29142783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1372</TotalTime>
  <Words>308</Words>
  <Application>Microsoft Office PowerPoint</Application>
  <PresentationFormat>On-screen Show (4:3)</PresentationFormat>
  <Paragraphs>147</Paragraphs>
  <Slides>58</Slides>
  <Notes>1</Notes>
  <HiddenSlides>0</HiddenSlides>
  <MMClips>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Office Theme</vt:lpstr>
      <vt:lpstr>Chapter 6 - Photosynthesis</vt:lpstr>
      <vt:lpstr>Photosynthesis Song</vt:lpstr>
      <vt:lpstr>Photosynthesis Discovery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Leaf Cells</vt:lpstr>
      <vt:lpstr>Plants Make Their Own Food</vt:lpstr>
      <vt:lpstr>PowerPoint Presentation</vt:lpstr>
      <vt:lpstr>PowerPoint Presentation</vt:lpstr>
      <vt:lpstr>PowerPoint Presentation</vt:lpstr>
      <vt:lpstr>Electromagnetic Spectrum</vt:lpstr>
      <vt:lpstr>PowerPoint Presentation</vt:lpstr>
      <vt:lpstr>PowerPoint Presentation</vt:lpstr>
      <vt:lpstr>PowerPoint Presentation</vt:lpstr>
      <vt:lpstr>Biology of Plants</vt:lpstr>
      <vt:lpstr>Electron Transport Chain</vt:lpstr>
      <vt:lpstr>PowerPoint Presentation</vt:lpstr>
      <vt:lpstr>Electron Transport Chain</vt:lpstr>
      <vt:lpstr>PowerPoint Presentation</vt:lpstr>
      <vt:lpstr>Electron Transport</vt:lpstr>
      <vt:lpstr>PowerPoint Presentation</vt:lpstr>
      <vt:lpstr>PowerPoint Presentation</vt:lpstr>
      <vt:lpstr>Electron Transport Chain</vt:lpstr>
      <vt:lpstr>PowerPoint Presentation</vt:lpstr>
      <vt:lpstr>Splitting Water Molecule</vt:lpstr>
      <vt:lpstr>PowerPoint Presentation</vt:lpstr>
      <vt:lpstr>Chemiosmosis</vt:lpstr>
      <vt:lpstr>PowerPoint Presentation</vt:lpstr>
      <vt:lpstr>PowerPoint Presentation</vt:lpstr>
      <vt:lpstr>Light Dependent Reactions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Calvin Cycle Video</vt:lpstr>
      <vt:lpstr>PowerPoint Presentation</vt:lpstr>
      <vt:lpstr>Stomata</vt:lpstr>
      <vt:lpstr>Stomata</vt:lpstr>
      <vt:lpstr>Stomata</vt:lpstr>
      <vt:lpstr>PowerPoint Presentation</vt:lpstr>
      <vt:lpstr>Examples of C3  Plants</vt:lpstr>
      <vt:lpstr>   </vt:lpstr>
      <vt:lpstr>Examples of C4  Plants</vt:lpstr>
      <vt:lpstr>PowerPoint Presentation</vt:lpstr>
      <vt:lpstr>Examples of CAM Plants</vt:lpstr>
      <vt:lpstr>PowerPoint Presentation</vt:lpstr>
      <vt:lpstr>PowerPoint Presentation</vt:lpstr>
      <vt:lpstr>Light Dependent and Independent Reactions</vt:lpstr>
      <vt:lpstr>Light Dependent and Independent Reactions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6 - Photosynthesis</dc:title>
  <dc:creator>test</dc:creator>
  <cp:lastModifiedBy>test</cp:lastModifiedBy>
  <cp:revision>142</cp:revision>
  <dcterms:created xsi:type="dcterms:W3CDTF">2015-01-03T20:25:48Z</dcterms:created>
  <dcterms:modified xsi:type="dcterms:W3CDTF">2016-01-08T20:44:48Z</dcterms:modified>
</cp:coreProperties>
</file>